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4"/>
  </p:sldMasterIdLst>
  <p:notesMasterIdLst>
    <p:notesMasterId r:id="rId8"/>
  </p:notesMasterIdLst>
  <p:sldIdLst>
    <p:sldId id="289" r:id="rId5"/>
    <p:sldId id="287" r:id="rId6"/>
    <p:sldId id="28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B3B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1454" y="3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9E9B4-D3FC-F64A-A9D5-5E370EFA8BF3}" type="datetimeFigureOut">
              <a:rPr lang="en-US" smtClean="0"/>
              <a:t>7/25/2019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C32183-96B9-E94F-876E-AA60F0CD16D5}"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A98AF03-7270-45C2-A683-C5E353EF01A5}" type="datetime4">
              <a:rPr lang="en-US" smtClean="0"/>
              <a:pPr/>
              <a:t>July 25,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1018121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2FB5AFD-D735-4504-A039-ADEBB6448D55}" type="datetime4">
              <a:rPr lang="en-US" smtClean="0"/>
              <a:pPr/>
              <a:t>July 25,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pic>
        <p:nvPicPr>
          <p:cNvPr id="7" name="Picture 6" descr="A close up of a logo&#10;&#10;Description automatically generated">
            <a:extLst>
              <a:ext uri="{FF2B5EF4-FFF2-40B4-BE49-F238E27FC236}">
                <a16:creationId xmlns:a16="http://schemas.microsoft.com/office/drawing/2014/main" id="{0DCD4C02-BB6F-4D74-A28F-2D0661A933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2428" y="-40966"/>
            <a:ext cx="2724778" cy="628795"/>
          </a:xfrm>
          <a:prstGeom prst="rect">
            <a:avLst/>
          </a:prstGeom>
        </p:spPr>
      </p:pic>
    </p:spTree>
    <p:extLst>
      <p:ext uri="{BB962C8B-B14F-4D97-AF65-F5344CB8AC3E}">
        <p14:creationId xmlns:p14="http://schemas.microsoft.com/office/powerpoint/2010/main" val="557277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bg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B5C8118-FB93-4E87-B380-0175F2FE2167}" type="datetime4">
              <a:rPr lang="en-US" smtClean="0"/>
              <a:pPr/>
              <a:t>July 25,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pic>
        <p:nvPicPr>
          <p:cNvPr id="7" name="Picture 6" descr="A close up of a logo&#10;&#10;Description automatically generated">
            <a:extLst>
              <a:ext uri="{FF2B5EF4-FFF2-40B4-BE49-F238E27FC236}">
                <a16:creationId xmlns:a16="http://schemas.microsoft.com/office/drawing/2014/main" id="{B615039D-4743-43ED-9C4D-48246DE765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2428" y="-40966"/>
            <a:ext cx="2724778" cy="628795"/>
          </a:xfrm>
          <a:prstGeom prst="rect">
            <a:avLst/>
          </a:prstGeom>
        </p:spPr>
      </p:pic>
    </p:spTree>
    <p:extLst>
      <p:ext uri="{BB962C8B-B14F-4D97-AF65-F5344CB8AC3E}">
        <p14:creationId xmlns:p14="http://schemas.microsoft.com/office/powerpoint/2010/main" val="396312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5A93482-8E69-40F7-BCAD-5662A6CADB27}" type="datetime4">
              <a:rPr lang="en-US" smtClean="0"/>
              <a:pPr/>
              <a:t>July 25,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pic>
        <p:nvPicPr>
          <p:cNvPr id="7" name="Picture 6" descr="A close up of a logo&#10;&#10;Description automatically generated">
            <a:extLst>
              <a:ext uri="{FF2B5EF4-FFF2-40B4-BE49-F238E27FC236}">
                <a16:creationId xmlns:a16="http://schemas.microsoft.com/office/drawing/2014/main" id="{073FB5B0-4509-46FB-93BD-71E6D4C36C4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2428" y="-40966"/>
            <a:ext cx="2724778" cy="628795"/>
          </a:xfrm>
          <a:prstGeom prst="rect">
            <a:avLst/>
          </a:prstGeom>
        </p:spPr>
      </p:pic>
    </p:spTree>
    <p:extLst>
      <p:ext uri="{BB962C8B-B14F-4D97-AF65-F5344CB8AC3E}">
        <p14:creationId xmlns:p14="http://schemas.microsoft.com/office/powerpoint/2010/main" val="1418500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July 25,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pic>
        <p:nvPicPr>
          <p:cNvPr id="7" name="Picture 6" descr="A close up of a logo&#10;&#10;Description automatically generated">
            <a:extLst>
              <a:ext uri="{FF2B5EF4-FFF2-40B4-BE49-F238E27FC236}">
                <a16:creationId xmlns:a16="http://schemas.microsoft.com/office/drawing/2014/main" id="{0E680188-6DE9-44F6-90E6-00991E326F9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2428" y="-40966"/>
            <a:ext cx="2724778" cy="628795"/>
          </a:xfrm>
          <a:prstGeom prst="rect">
            <a:avLst/>
          </a:prstGeom>
        </p:spPr>
      </p:pic>
    </p:spTree>
    <p:extLst>
      <p:ext uri="{BB962C8B-B14F-4D97-AF65-F5344CB8AC3E}">
        <p14:creationId xmlns:p14="http://schemas.microsoft.com/office/powerpoint/2010/main" val="423494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16C01193-8287-4834-A286-6B880643E934}" type="datetime4">
              <a:rPr lang="en-US" smtClean="0"/>
              <a:pPr/>
              <a:t>July 25,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313521706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9B4F123-1704-49AC-9D15-C4B1462B8014}" type="datetime4">
              <a:rPr lang="en-US" smtClean="0"/>
              <a:pPr/>
              <a:t>July 25,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pic>
        <p:nvPicPr>
          <p:cNvPr id="10" name="Picture 9" descr="A close up of a logo&#10;&#10;Description automatically generated">
            <a:extLst>
              <a:ext uri="{FF2B5EF4-FFF2-40B4-BE49-F238E27FC236}">
                <a16:creationId xmlns:a16="http://schemas.microsoft.com/office/drawing/2014/main" id="{1B2F12E0-6598-4212-A12D-AB6E3D6076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2428" y="-40966"/>
            <a:ext cx="2724778" cy="628795"/>
          </a:xfrm>
          <a:prstGeom prst="rect">
            <a:avLst/>
          </a:prstGeom>
        </p:spPr>
      </p:pic>
    </p:spTree>
    <p:extLst>
      <p:ext uri="{BB962C8B-B14F-4D97-AF65-F5344CB8AC3E}">
        <p14:creationId xmlns:p14="http://schemas.microsoft.com/office/powerpoint/2010/main" val="888569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7/25/2019</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pic>
        <p:nvPicPr>
          <p:cNvPr id="6" name="Picture 5" descr="A close up of a logo&#10;&#10;Description automatically generated">
            <a:extLst>
              <a:ext uri="{FF2B5EF4-FFF2-40B4-BE49-F238E27FC236}">
                <a16:creationId xmlns:a16="http://schemas.microsoft.com/office/drawing/2014/main" id="{D2381CDB-49A0-495A-9FB0-D9690637D82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2428" y="-40966"/>
            <a:ext cx="2724778" cy="628795"/>
          </a:xfrm>
          <a:prstGeom prst="rect">
            <a:avLst/>
          </a:prstGeom>
        </p:spPr>
      </p:pic>
    </p:spTree>
    <p:extLst>
      <p:ext uri="{BB962C8B-B14F-4D97-AF65-F5344CB8AC3E}">
        <p14:creationId xmlns:p14="http://schemas.microsoft.com/office/powerpoint/2010/main" val="1179502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July 25,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pic>
        <p:nvPicPr>
          <p:cNvPr id="5" name="Picture 4" descr="A close up of a logo&#10;&#10;Description automatically generated">
            <a:extLst>
              <a:ext uri="{FF2B5EF4-FFF2-40B4-BE49-F238E27FC236}">
                <a16:creationId xmlns:a16="http://schemas.microsoft.com/office/drawing/2014/main" id="{CDAD0F5B-B32F-4C9B-91DC-96BFEE97BE9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2428" y="-40966"/>
            <a:ext cx="2724778" cy="628795"/>
          </a:xfrm>
          <a:prstGeom prst="rect">
            <a:avLst/>
          </a:prstGeom>
        </p:spPr>
      </p:pic>
    </p:spTree>
    <p:extLst>
      <p:ext uri="{BB962C8B-B14F-4D97-AF65-F5344CB8AC3E}">
        <p14:creationId xmlns:p14="http://schemas.microsoft.com/office/powerpoint/2010/main" val="780980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July 25,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pic>
        <p:nvPicPr>
          <p:cNvPr id="8" name="Picture 7" descr="A close up of a logo&#10;&#10;Description automatically generated">
            <a:extLst>
              <a:ext uri="{FF2B5EF4-FFF2-40B4-BE49-F238E27FC236}">
                <a16:creationId xmlns:a16="http://schemas.microsoft.com/office/drawing/2014/main" id="{1CB38315-5CFB-41B8-83D1-77F56C774C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2428" y="-40966"/>
            <a:ext cx="2724778" cy="628795"/>
          </a:xfrm>
          <a:prstGeom prst="rect">
            <a:avLst/>
          </a:prstGeom>
        </p:spPr>
      </p:pic>
    </p:spTree>
    <p:extLst>
      <p:ext uri="{BB962C8B-B14F-4D97-AF65-F5344CB8AC3E}">
        <p14:creationId xmlns:p14="http://schemas.microsoft.com/office/powerpoint/2010/main" val="4252730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July 25,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pic>
        <p:nvPicPr>
          <p:cNvPr id="8" name="Picture 7" descr="A close up of a logo&#10;&#10;Description automatically generated">
            <a:extLst>
              <a:ext uri="{FF2B5EF4-FFF2-40B4-BE49-F238E27FC236}">
                <a16:creationId xmlns:a16="http://schemas.microsoft.com/office/drawing/2014/main" id="{04E9E99D-5ED9-443B-BC8C-6C143F86800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82428" y="-40966"/>
            <a:ext cx="2724778" cy="628795"/>
          </a:xfrm>
          <a:prstGeom prst="rect">
            <a:avLst/>
          </a:prstGeom>
        </p:spPr>
      </p:pic>
    </p:spTree>
    <p:extLst>
      <p:ext uri="{BB962C8B-B14F-4D97-AF65-F5344CB8AC3E}">
        <p14:creationId xmlns:p14="http://schemas.microsoft.com/office/powerpoint/2010/main" val="2687469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01193-8287-4834-A286-6B880643E934}" type="datetime4">
              <a:rPr lang="en-US" smtClean="0"/>
              <a:pPr/>
              <a:t>July 25, 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7D5FE-740C-46F5-801A-FA5477D9711F}" type="slidenum">
              <a:rPr lang="en-US" smtClean="0"/>
              <a:pPr/>
              <a:t>‹#›</a:t>
            </a:fld>
            <a:endParaRPr lang="en-US"/>
          </a:p>
        </p:txBody>
      </p:sp>
    </p:spTree>
    <p:extLst>
      <p:ext uri="{BB962C8B-B14F-4D97-AF65-F5344CB8AC3E}">
        <p14:creationId xmlns:p14="http://schemas.microsoft.com/office/powerpoint/2010/main" val="3929296875"/>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0" descr="A close up of a logo&#10;&#10;Description generated with very high confidence">
            <a:extLst>
              <a:ext uri="{FF2B5EF4-FFF2-40B4-BE49-F238E27FC236}">
                <a16:creationId xmlns:a16="http://schemas.microsoft.com/office/drawing/2014/main" id="{79CB0F14-B6A5-45D4-BA57-E4FFCA65DE10}"/>
              </a:ext>
            </a:extLst>
          </p:cNvPr>
          <p:cNvPicPr>
            <a:picLocks noChangeAspect="1"/>
          </p:cNvPicPr>
          <p:nvPr/>
        </p:nvPicPr>
        <p:blipFill>
          <a:blip r:embed="rId2"/>
          <a:stretch>
            <a:fillRect/>
          </a:stretch>
        </p:blipFill>
        <p:spPr>
          <a:xfrm>
            <a:off x="281797" y="1659"/>
            <a:ext cx="8867954" cy="6854682"/>
          </a:xfrm>
          <a:prstGeom prst="rect">
            <a:avLst/>
          </a:prstGeom>
        </p:spPr>
      </p:pic>
      <p:graphicFrame>
        <p:nvGraphicFramePr>
          <p:cNvPr id="15" name="Table 14">
            <a:extLst>
              <a:ext uri="{FF2B5EF4-FFF2-40B4-BE49-F238E27FC236}">
                <a16:creationId xmlns:a16="http://schemas.microsoft.com/office/drawing/2014/main" id="{757FFBDB-C5DB-4A72-8786-1BC25374D638}"/>
              </a:ext>
            </a:extLst>
          </p:cNvPr>
          <p:cNvGraphicFramePr>
            <a:graphicFrameLocks noGrp="1"/>
          </p:cNvGraphicFramePr>
          <p:nvPr>
            <p:extLst>
              <p:ext uri="{D42A27DB-BD31-4B8C-83A1-F6EECF244321}">
                <p14:modId xmlns:p14="http://schemas.microsoft.com/office/powerpoint/2010/main" val="1982751407"/>
              </p:ext>
            </p:extLst>
          </p:nvPr>
        </p:nvGraphicFramePr>
        <p:xfrm>
          <a:off x="1618084" y="1304062"/>
          <a:ext cx="6354957" cy="4173793"/>
        </p:xfrm>
        <a:graphic>
          <a:graphicData uri="http://schemas.openxmlformats.org/drawingml/2006/table">
            <a:tbl>
              <a:tblPr firstRow="1" bandRow="1">
                <a:tableStyleId>{5C22544A-7EE6-4342-B048-85BDC9FD1C3A}</a:tableStyleId>
              </a:tblPr>
              <a:tblGrid>
                <a:gridCol w="6354957">
                  <a:extLst>
                    <a:ext uri="{9D8B030D-6E8A-4147-A177-3AD203B41FA5}">
                      <a16:colId xmlns:a16="http://schemas.microsoft.com/office/drawing/2014/main" val="2040676368"/>
                    </a:ext>
                  </a:extLst>
                </a:gridCol>
              </a:tblGrid>
              <a:tr h="4173793">
                <a:tc>
                  <a:txBody>
                    <a:bodyPr/>
                    <a:lstStyle/>
                    <a:p>
                      <a:pPr lvl="0" algn="l">
                        <a:lnSpc>
                          <a:spcPct val="100000"/>
                        </a:lnSpc>
                        <a:spcBef>
                          <a:spcPts val="0"/>
                        </a:spcBef>
                        <a:spcAft>
                          <a:spcPts val="0"/>
                        </a:spcAft>
                        <a:buNone/>
                      </a:pPr>
                      <a:endParaRPr lang="en-US" sz="2000" b="1" i="0" u="sng" strike="noStrike" noProof="0" dirty="0">
                        <a:solidFill>
                          <a:schemeClr val="tx1"/>
                        </a:solidFill>
                        <a:effectLst/>
                        <a:latin typeface="Calibri"/>
                      </a:endParaRPr>
                    </a:p>
                    <a:p>
                      <a:pPr lvl="0" algn="ctr">
                        <a:lnSpc>
                          <a:spcPct val="100000"/>
                        </a:lnSpc>
                        <a:spcBef>
                          <a:spcPts val="0"/>
                        </a:spcBef>
                        <a:spcAft>
                          <a:spcPts val="0"/>
                        </a:spcAft>
                        <a:buNone/>
                      </a:pPr>
                      <a:r>
                        <a:rPr lang="en-US" sz="2000" b="1" i="0" u="sng" strike="noStrike" noProof="0" dirty="0">
                          <a:solidFill>
                            <a:schemeClr val="tx1"/>
                          </a:solidFill>
                          <a:effectLst/>
                          <a:latin typeface="Calibri"/>
                        </a:rPr>
                        <a:t>Vision</a:t>
                      </a:r>
                      <a:endParaRPr lang="en-US" sz="2000" b="0" i="0" u="none" strike="noStrike" noProof="0" dirty="0">
                        <a:solidFill>
                          <a:schemeClr val="tx1"/>
                        </a:solidFill>
                        <a:effectLst/>
                        <a:latin typeface="Calibri"/>
                      </a:endParaRPr>
                    </a:p>
                    <a:p>
                      <a:pPr lvl="0" algn="l">
                        <a:lnSpc>
                          <a:spcPct val="100000"/>
                        </a:lnSpc>
                        <a:spcBef>
                          <a:spcPts val="0"/>
                        </a:spcBef>
                        <a:spcAft>
                          <a:spcPts val="0"/>
                        </a:spcAft>
                        <a:buNone/>
                      </a:pPr>
                      <a:endParaRPr lang="en-US" sz="2000" b="0" i="0" u="none" strike="noStrike" noProof="0" dirty="0">
                        <a:solidFill>
                          <a:schemeClr val="tx1"/>
                        </a:solidFill>
                        <a:effectLst/>
                        <a:latin typeface="Calibri"/>
                      </a:endParaRPr>
                    </a:p>
                    <a:p>
                      <a:pPr lvl="0" algn="l">
                        <a:lnSpc>
                          <a:spcPct val="100000"/>
                        </a:lnSpc>
                        <a:spcBef>
                          <a:spcPts val="0"/>
                        </a:spcBef>
                        <a:spcAft>
                          <a:spcPts val="0"/>
                        </a:spcAft>
                        <a:buNone/>
                      </a:pPr>
                      <a:r>
                        <a:rPr lang="en-US" sz="2000" b="0" i="0" u="none" strike="noStrike" noProof="0" dirty="0">
                          <a:solidFill>
                            <a:schemeClr val="tx1"/>
                          </a:solidFill>
                          <a:effectLst/>
                          <a:latin typeface="Calibri"/>
                        </a:rPr>
                        <a:t>To create a true circular economy within the print supply chain</a:t>
                      </a:r>
                    </a:p>
                    <a:p>
                      <a:pPr lvl="0" algn="l">
                        <a:lnSpc>
                          <a:spcPct val="100000"/>
                        </a:lnSpc>
                        <a:spcBef>
                          <a:spcPts val="0"/>
                        </a:spcBef>
                        <a:spcAft>
                          <a:spcPts val="0"/>
                        </a:spcAft>
                        <a:buNone/>
                      </a:pPr>
                      <a:endParaRPr lang="en-US" sz="2000" b="0" i="0" u="none" strike="noStrike" noProof="0" dirty="0">
                        <a:solidFill>
                          <a:schemeClr val="tx1"/>
                        </a:solidFill>
                        <a:effectLst/>
                        <a:latin typeface="Calibri"/>
                      </a:endParaRPr>
                    </a:p>
                    <a:p>
                      <a:pPr lvl="0" algn="l">
                        <a:lnSpc>
                          <a:spcPct val="100000"/>
                        </a:lnSpc>
                        <a:spcBef>
                          <a:spcPts val="0"/>
                        </a:spcBef>
                        <a:spcAft>
                          <a:spcPts val="0"/>
                        </a:spcAft>
                        <a:buNone/>
                      </a:pPr>
                      <a:endParaRPr lang="en-US" sz="2000" b="0" i="0" u="none" strike="noStrike" noProof="0" dirty="0">
                        <a:solidFill>
                          <a:schemeClr val="tx1"/>
                        </a:solidFill>
                        <a:effectLst/>
                        <a:latin typeface="Calibri"/>
                      </a:endParaRPr>
                    </a:p>
                    <a:p>
                      <a:pPr lvl="0" algn="ctr">
                        <a:lnSpc>
                          <a:spcPct val="100000"/>
                        </a:lnSpc>
                        <a:spcBef>
                          <a:spcPts val="0"/>
                        </a:spcBef>
                        <a:spcAft>
                          <a:spcPts val="0"/>
                        </a:spcAft>
                        <a:buNone/>
                      </a:pPr>
                      <a:r>
                        <a:rPr lang="en-US" sz="2000" b="1" i="0" u="sng" strike="noStrike" noProof="0" dirty="0">
                          <a:solidFill>
                            <a:schemeClr val="tx1"/>
                          </a:solidFill>
                          <a:effectLst/>
                          <a:latin typeface="Calibri"/>
                        </a:rPr>
                        <a:t>Mission</a:t>
                      </a:r>
                      <a:endParaRPr lang="en-US" sz="2000" b="0" i="0" u="none" strike="noStrike" noProof="0" dirty="0">
                        <a:solidFill>
                          <a:schemeClr val="tx1"/>
                        </a:solidFill>
                        <a:effectLst/>
                        <a:latin typeface="Calibri"/>
                      </a:endParaRPr>
                    </a:p>
                    <a:p>
                      <a:pPr lvl="0" algn="l">
                        <a:lnSpc>
                          <a:spcPct val="100000"/>
                        </a:lnSpc>
                        <a:spcBef>
                          <a:spcPts val="0"/>
                        </a:spcBef>
                        <a:spcAft>
                          <a:spcPts val="0"/>
                        </a:spcAft>
                        <a:buNone/>
                      </a:pPr>
                      <a:endParaRPr lang="en-US" sz="2000" b="0" i="0" u="none" strike="noStrike" noProof="0" dirty="0">
                        <a:solidFill>
                          <a:schemeClr val="tx1"/>
                        </a:solidFill>
                        <a:effectLst/>
                        <a:latin typeface="Calibri"/>
                      </a:endParaRPr>
                    </a:p>
                    <a:p>
                      <a:pPr lvl="0" algn="l">
                        <a:lnSpc>
                          <a:spcPct val="100000"/>
                        </a:lnSpc>
                        <a:spcBef>
                          <a:spcPts val="0"/>
                        </a:spcBef>
                        <a:spcAft>
                          <a:spcPts val="0"/>
                        </a:spcAft>
                        <a:buNone/>
                      </a:pPr>
                      <a:r>
                        <a:rPr lang="en-US" sz="2000" b="0" i="0" u="none" strike="noStrike" noProof="0" dirty="0">
                          <a:solidFill>
                            <a:schemeClr val="tx1"/>
                          </a:solidFill>
                          <a:effectLst/>
                          <a:latin typeface="Calibri"/>
                        </a:rPr>
                        <a:t>To make SGP certification the sustainability requirement of choice among printers, print buyers, and the larger print community</a:t>
                      </a:r>
                    </a:p>
                  </a:txBody>
                  <a:tcPr>
                    <a:solidFill>
                      <a:schemeClr val="bg1"/>
                    </a:solidFill>
                  </a:tcPr>
                </a:tc>
                <a:extLst>
                  <a:ext uri="{0D108BD9-81ED-4DB2-BD59-A6C34878D82A}">
                    <a16:rowId xmlns:a16="http://schemas.microsoft.com/office/drawing/2014/main" val="3944224339"/>
                  </a:ext>
                </a:extLst>
              </a:tr>
            </a:tbl>
          </a:graphicData>
        </a:graphic>
      </p:graphicFrame>
      <p:pic>
        <p:nvPicPr>
          <p:cNvPr id="1026" name="Picture 2" descr="SGP-Logo-No-Web">
            <a:extLst>
              <a:ext uri="{FF2B5EF4-FFF2-40B4-BE49-F238E27FC236}">
                <a16:creationId xmlns:a16="http://schemas.microsoft.com/office/drawing/2014/main" id="{B9165057-3D8F-4256-99CD-83E58BB010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061" y="312380"/>
            <a:ext cx="4064595" cy="680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5696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0" descr="A close up of a logo&#10;&#10;Description generated with very high confidence">
            <a:extLst>
              <a:ext uri="{FF2B5EF4-FFF2-40B4-BE49-F238E27FC236}">
                <a16:creationId xmlns:a16="http://schemas.microsoft.com/office/drawing/2014/main" id="{992B5E77-6787-4675-B656-C1A12DF9A27B}"/>
              </a:ext>
            </a:extLst>
          </p:cNvPr>
          <p:cNvPicPr>
            <a:picLocks noChangeAspect="1"/>
          </p:cNvPicPr>
          <p:nvPr/>
        </p:nvPicPr>
        <p:blipFill>
          <a:blip r:embed="rId2"/>
          <a:stretch>
            <a:fillRect/>
          </a:stretch>
        </p:blipFill>
        <p:spPr>
          <a:xfrm>
            <a:off x="281797" y="1659"/>
            <a:ext cx="8867954" cy="6854682"/>
          </a:xfrm>
          <a:prstGeom prst="rect">
            <a:avLst/>
          </a:prstGeom>
        </p:spPr>
      </p:pic>
      <p:graphicFrame>
        <p:nvGraphicFramePr>
          <p:cNvPr id="15" name="Table 14">
            <a:extLst>
              <a:ext uri="{FF2B5EF4-FFF2-40B4-BE49-F238E27FC236}">
                <a16:creationId xmlns:a16="http://schemas.microsoft.com/office/drawing/2014/main" id="{757FFBDB-C5DB-4A72-8786-1BC25374D638}"/>
              </a:ext>
            </a:extLst>
          </p:cNvPr>
          <p:cNvGraphicFramePr>
            <a:graphicFrameLocks noGrp="1"/>
          </p:cNvGraphicFramePr>
          <p:nvPr>
            <p:extLst>
              <p:ext uri="{D42A27DB-BD31-4B8C-83A1-F6EECF244321}">
                <p14:modId xmlns:p14="http://schemas.microsoft.com/office/powerpoint/2010/main" val="2301009022"/>
              </p:ext>
            </p:extLst>
          </p:nvPr>
        </p:nvGraphicFramePr>
        <p:xfrm>
          <a:off x="1307686" y="1299417"/>
          <a:ext cx="6643552" cy="2447140"/>
        </p:xfrm>
        <a:graphic>
          <a:graphicData uri="http://schemas.openxmlformats.org/drawingml/2006/table">
            <a:tbl>
              <a:tblPr firstRow="1" bandRow="1">
                <a:tableStyleId>{5C22544A-7EE6-4342-B048-85BDC9FD1C3A}</a:tableStyleId>
              </a:tblPr>
              <a:tblGrid>
                <a:gridCol w="3321776">
                  <a:extLst>
                    <a:ext uri="{9D8B030D-6E8A-4147-A177-3AD203B41FA5}">
                      <a16:colId xmlns:a16="http://schemas.microsoft.com/office/drawing/2014/main" val="2040676368"/>
                    </a:ext>
                  </a:extLst>
                </a:gridCol>
                <a:gridCol w="3321776">
                  <a:extLst>
                    <a:ext uri="{9D8B030D-6E8A-4147-A177-3AD203B41FA5}">
                      <a16:colId xmlns:a16="http://schemas.microsoft.com/office/drawing/2014/main" val="3466350768"/>
                    </a:ext>
                  </a:extLst>
                </a:gridCol>
              </a:tblGrid>
              <a:tr h="2051198">
                <a:tc gridSpan="2">
                  <a:txBody>
                    <a:bodyPr/>
                    <a:lstStyle/>
                    <a:p>
                      <a:pPr marL="68580" marR="0" lvl="0" indent="0" algn="ctr">
                        <a:lnSpc>
                          <a:spcPct val="90000"/>
                        </a:lnSpc>
                        <a:spcBef>
                          <a:spcPts val="1000"/>
                        </a:spcBef>
                        <a:spcAft>
                          <a:spcPts val="0"/>
                        </a:spcAft>
                        <a:buNone/>
                      </a:pPr>
                      <a:r>
                        <a:rPr lang="en-US" sz="2000" b="1" i="0" u="none" strike="noStrike" noProof="0" dirty="0">
                          <a:solidFill>
                            <a:schemeClr val="tx1"/>
                          </a:solidFill>
                          <a:effectLst/>
                          <a:latin typeface="Calibri"/>
                        </a:rPr>
                        <a:t>The Sustainable Green Printing Partnership (SGP) </a:t>
                      </a:r>
                      <a:endParaRPr lang="en-US" sz="2000" b="0" i="0" u="none" strike="noStrike" noProof="0" dirty="0">
                        <a:solidFill>
                          <a:schemeClr val="tx1"/>
                        </a:solidFill>
                        <a:effectLst/>
                        <a:latin typeface="Calibri"/>
                      </a:endParaRPr>
                    </a:p>
                    <a:p>
                      <a:pPr marL="68580" marR="0" lvl="0" indent="0" algn="l">
                        <a:lnSpc>
                          <a:spcPct val="90000"/>
                        </a:lnSpc>
                        <a:spcBef>
                          <a:spcPts val="1000"/>
                        </a:spcBef>
                        <a:spcAft>
                          <a:spcPts val="0"/>
                        </a:spcAft>
                        <a:buNone/>
                      </a:pPr>
                      <a:r>
                        <a:rPr lang="en-US" sz="2000" b="0" i="0" u="none" strike="noStrike" noProof="0" dirty="0">
                          <a:solidFill>
                            <a:schemeClr val="tx1"/>
                          </a:solidFill>
                          <a:effectLst/>
                          <a:latin typeface="Calibri"/>
                        </a:rPr>
                        <a:t>brings together a community of printers, print buyers, suppliers, and supporting organizations that work together to drive sustainable business practices that today’s customers demand:</a:t>
                      </a:r>
                    </a:p>
                    <a:p>
                      <a:pPr lvl="0" algn="ctr">
                        <a:buNone/>
                      </a:pPr>
                      <a:endParaRPr lang="en-US" sz="2000" dirty="0">
                        <a:solidFill>
                          <a:schemeClr val="tx1"/>
                        </a:solidFill>
                        <a:effectLst/>
                      </a:endParaRPr>
                    </a:p>
                  </a:txBody>
                  <a:tcPr>
                    <a:solidFill>
                      <a:schemeClr val="bg1"/>
                    </a:solidFill>
                  </a:tcPr>
                </a:tc>
                <a:tc hMerge="1">
                  <a:txBody>
                    <a:bodyPr/>
                    <a:lstStyle/>
                    <a:p>
                      <a:endParaRPr lang="en-US"/>
                    </a:p>
                  </a:txBody>
                  <a:tcPr/>
                </a:tc>
                <a:extLst>
                  <a:ext uri="{0D108BD9-81ED-4DB2-BD59-A6C34878D82A}">
                    <a16:rowId xmlns:a16="http://schemas.microsoft.com/office/drawing/2014/main" val="3944224339"/>
                  </a:ext>
                </a:extLst>
              </a:tr>
              <a:tr h="395942">
                <a:tc>
                  <a:txBody>
                    <a:bodyPr/>
                    <a:lstStyle/>
                    <a:p>
                      <a:pPr marL="0" lvl="0" indent="0" rtl="0" fontAlgn="auto">
                        <a:buNone/>
                      </a:pPr>
                      <a:endParaRPr lang="en-US" dirty="0">
                        <a:effectLst/>
                      </a:endParaRPr>
                    </a:p>
                  </a:txBody>
                  <a:tcPr>
                    <a:solidFill>
                      <a:schemeClr val="bg1"/>
                    </a:solidFill>
                  </a:tcPr>
                </a:tc>
                <a:tc>
                  <a:txBody>
                    <a:bodyPr/>
                    <a:lstStyle/>
                    <a:p>
                      <a:pPr marL="342900" lvl="0" indent="-342900" rtl="0" fontAlgn="auto">
                        <a:buFont typeface="Arial" panose="020B0604020202020204" pitchFamily="34" charset="0"/>
                        <a:buChar char="•"/>
                      </a:pPr>
                      <a:endParaRPr lang="en-US" dirty="0">
                        <a:effectLst/>
                      </a:endParaRPr>
                    </a:p>
                  </a:txBody>
                  <a:tcPr>
                    <a:solidFill>
                      <a:schemeClr val="bg1"/>
                    </a:solidFill>
                  </a:tcPr>
                </a:tc>
                <a:extLst>
                  <a:ext uri="{0D108BD9-81ED-4DB2-BD59-A6C34878D82A}">
                    <a16:rowId xmlns:a16="http://schemas.microsoft.com/office/drawing/2014/main" val="3172190151"/>
                  </a:ext>
                </a:extLst>
              </a:tr>
            </a:tbl>
          </a:graphicData>
        </a:graphic>
      </p:graphicFrame>
      <p:graphicFrame>
        <p:nvGraphicFramePr>
          <p:cNvPr id="18" name="Table 17">
            <a:extLst>
              <a:ext uri="{FF2B5EF4-FFF2-40B4-BE49-F238E27FC236}">
                <a16:creationId xmlns:a16="http://schemas.microsoft.com/office/drawing/2014/main" id="{2A32E21A-EEB1-48A4-8494-BAF1BF8EC10C}"/>
              </a:ext>
            </a:extLst>
          </p:cNvPr>
          <p:cNvGraphicFramePr>
            <a:graphicFrameLocks noGrp="1"/>
          </p:cNvGraphicFramePr>
          <p:nvPr>
            <p:extLst>
              <p:ext uri="{D42A27DB-BD31-4B8C-83A1-F6EECF244321}">
                <p14:modId xmlns:p14="http://schemas.microsoft.com/office/powerpoint/2010/main" val="884596973"/>
              </p:ext>
            </p:extLst>
          </p:nvPr>
        </p:nvGraphicFramePr>
        <p:xfrm>
          <a:off x="1307686" y="3298874"/>
          <a:ext cx="6643551" cy="2338403"/>
        </p:xfrm>
        <a:graphic>
          <a:graphicData uri="http://schemas.openxmlformats.org/drawingml/2006/table">
            <a:tbl>
              <a:tblPr firstRow="1" bandRow="1">
                <a:tableStyleId>{5C22544A-7EE6-4342-B048-85BDC9FD1C3A}</a:tableStyleId>
              </a:tblPr>
              <a:tblGrid>
                <a:gridCol w="2214517">
                  <a:extLst>
                    <a:ext uri="{9D8B030D-6E8A-4147-A177-3AD203B41FA5}">
                      <a16:colId xmlns:a16="http://schemas.microsoft.com/office/drawing/2014/main" val="3614928791"/>
                    </a:ext>
                  </a:extLst>
                </a:gridCol>
                <a:gridCol w="2214517">
                  <a:extLst>
                    <a:ext uri="{9D8B030D-6E8A-4147-A177-3AD203B41FA5}">
                      <a16:colId xmlns:a16="http://schemas.microsoft.com/office/drawing/2014/main" val="3681093558"/>
                    </a:ext>
                  </a:extLst>
                </a:gridCol>
                <a:gridCol w="2214517">
                  <a:extLst>
                    <a:ext uri="{9D8B030D-6E8A-4147-A177-3AD203B41FA5}">
                      <a16:colId xmlns:a16="http://schemas.microsoft.com/office/drawing/2014/main" val="1673967832"/>
                    </a:ext>
                  </a:extLst>
                </a:gridCol>
              </a:tblGrid>
              <a:tr h="1283109">
                <a:tc>
                  <a:txBody>
                    <a:bodyPr/>
                    <a:lstStyle/>
                    <a:p>
                      <a:pPr algn="ctr" rtl="0" fontAlgn="base"/>
                      <a:r>
                        <a:rPr lang="en-US" dirty="0">
                          <a:effectLst/>
                        </a:rPr>
                        <a:t>Reduce Waste &amp; Environmental Impact ​</a:t>
                      </a:r>
                      <a:endParaRPr lang="en-US" b="1" dirty="0">
                        <a:solidFill>
                          <a:srgbClr val="FFFFFF"/>
                        </a:solidFill>
                        <a:effectLst/>
                      </a:endParaRPr>
                    </a:p>
                  </a:txBody>
                  <a:tcPr anchor="ctr"/>
                </a:tc>
                <a:tc>
                  <a:txBody>
                    <a:bodyPr/>
                    <a:lstStyle/>
                    <a:p>
                      <a:pPr algn="ctr" rtl="0" fontAlgn="base"/>
                      <a:r>
                        <a:rPr lang="en-US" dirty="0">
                          <a:effectLst/>
                        </a:rPr>
                        <a:t>Use Best Practices for the Earth &amp; Employee Health​</a:t>
                      </a:r>
                      <a:endParaRPr lang="en-US" b="1" dirty="0">
                        <a:solidFill>
                          <a:srgbClr val="FFFFFF"/>
                        </a:solidFill>
                        <a:effectLst/>
                      </a:endParaRPr>
                    </a:p>
                  </a:txBody>
                  <a:tcPr anchor="ctr"/>
                </a:tc>
                <a:tc>
                  <a:txBody>
                    <a:bodyPr/>
                    <a:lstStyle/>
                    <a:p>
                      <a:pPr algn="ctr" rtl="0" fontAlgn="base"/>
                      <a:r>
                        <a:rPr lang="en-US" dirty="0">
                          <a:effectLst/>
                        </a:rPr>
                        <a:t>Offer the Best Product at the Best Price​</a:t>
                      </a:r>
                      <a:endParaRPr lang="en-US" b="1" dirty="0">
                        <a:solidFill>
                          <a:srgbClr val="FFFFFF"/>
                        </a:solidFill>
                        <a:effectLst/>
                      </a:endParaRPr>
                    </a:p>
                  </a:txBody>
                  <a:tcPr anchor="ctr"/>
                </a:tc>
                <a:extLst>
                  <a:ext uri="{0D108BD9-81ED-4DB2-BD59-A6C34878D82A}">
                    <a16:rowId xmlns:a16="http://schemas.microsoft.com/office/drawing/2014/main" val="896784308"/>
                  </a:ext>
                </a:extLst>
              </a:tr>
              <a:tr h="1055294">
                <a:tc>
                  <a:txBody>
                    <a:bodyPr/>
                    <a:lstStyle/>
                    <a:p>
                      <a:pPr rtl="0" fontAlgn="auto"/>
                      <a:r>
                        <a:rPr lang="en-US" dirty="0">
                          <a:effectLst/>
                        </a:rPr>
                        <a:t>​</a:t>
                      </a:r>
                      <a:endParaRPr lang="en-US" dirty="0">
                        <a:effectLst/>
                        <a:latin typeface="Calibri" panose="020F0502020204030204" pitchFamily="34" charset="0"/>
                      </a:endParaRPr>
                    </a:p>
                  </a:txBody>
                  <a:tcPr/>
                </a:tc>
                <a:tc>
                  <a:txBody>
                    <a:bodyPr/>
                    <a:lstStyle/>
                    <a:p>
                      <a:pPr rtl="0" fontAlgn="auto"/>
                      <a:r>
                        <a:rPr lang="en-US" dirty="0">
                          <a:effectLst/>
                        </a:rPr>
                        <a:t>​</a:t>
                      </a:r>
                      <a:endParaRPr lang="en-US" dirty="0">
                        <a:effectLst/>
                        <a:latin typeface="Calibri" panose="020F0502020204030204" pitchFamily="34" charset="0"/>
                      </a:endParaRPr>
                    </a:p>
                  </a:txBody>
                  <a:tcPr/>
                </a:tc>
                <a:tc>
                  <a:txBody>
                    <a:bodyPr/>
                    <a:lstStyle/>
                    <a:p>
                      <a:pPr rtl="0" fontAlgn="auto"/>
                      <a:r>
                        <a:rPr lang="en-US" dirty="0">
                          <a:effectLst/>
                        </a:rPr>
                        <a:t>​</a:t>
                      </a:r>
                      <a:endParaRPr lang="en-US" dirty="0">
                        <a:effectLst/>
                        <a:latin typeface="Calibri" panose="020F0502020204030204" pitchFamily="34" charset="0"/>
                      </a:endParaRPr>
                    </a:p>
                  </a:txBody>
                  <a:tcPr/>
                </a:tc>
                <a:extLst>
                  <a:ext uri="{0D108BD9-81ED-4DB2-BD59-A6C34878D82A}">
                    <a16:rowId xmlns:a16="http://schemas.microsoft.com/office/drawing/2014/main" val="1556718378"/>
                  </a:ext>
                </a:extLst>
              </a:tr>
            </a:tbl>
          </a:graphicData>
        </a:graphic>
      </p:graphicFrame>
      <p:pic>
        <p:nvPicPr>
          <p:cNvPr id="20" name="Picture 19" descr="Environmental Impact.png">
            <a:extLst>
              <a:ext uri="{FF2B5EF4-FFF2-40B4-BE49-F238E27FC236}">
                <a16:creationId xmlns:a16="http://schemas.microsoft.com/office/drawing/2014/main" id="{CC824047-FF1B-49C2-BA56-D4CC238D35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0193" y="4428283"/>
            <a:ext cx="2689570" cy="1130300"/>
          </a:xfrm>
          <a:prstGeom prst="rect">
            <a:avLst/>
          </a:prstGeom>
        </p:spPr>
      </p:pic>
      <p:pic>
        <p:nvPicPr>
          <p:cNvPr id="22" name="Picture 21" descr="Printing.png">
            <a:extLst>
              <a:ext uri="{FF2B5EF4-FFF2-40B4-BE49-F238E27FC236}">
                <a16:creationId xmlns:a16="http://schemas.microsoft.com/office/drawing/2014/main" id="{0956D595-2CEC-4A23-8C7B-6A9EBD0E04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93640" y="4237783"/>
            <a:ext cx="3565946" cy="1498600"/>
          </a:xfrm>
          <a:prstGeom prst="rect">
            <a:avLst/>
          </a:prstGeom>
        </p:spPr>
      </p:pic>
      <p:pic>
        <p:nvPicPr>
          <p:cNvPr id="24" name="Picture 23" descr="Price.png">
            <a:extLst>
              <a:ext uri="{FF2B5EF4-FFF2-40B4-BE49-F238E27FC236}">
                <a16:creationId xmlns:a16="http://schemas.microsoft.com/office/drawing/2014/main" id="{00B72161-506B-4902-A365-D0D23FA2ED5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94325" y="4493461"/>
            <a:ext cx="2659349" cy="1117600"/>
          </a:xfrm>
          <a:prstGeom prst="rect">
            <a:avLst/>
          </a:prstGeom>
        </p:spPr>
      </p:pic>
      <p:pic>
        <p:nvPicPr>
          <p:cNvPr id="11" name="Picture 2" descr="SGP-Logo-No-Web">
            <a:extLst>
              <a:ext uri="{FF2B5EF4-FFF2-40B4-BE49-F238E27FC236}">
                <a16:creationId xmlns:a16="http://schemas.microsoft.com/office/drawing/2014/main" id="{E0CA2342-5C69-4E16-99DA-EAE42BCABF9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8061" y="312380"/>
            <a:ext cx="4064595" cy="680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5177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0" descr="A close up of a logo&#10;&#10;Description generated with very high confidence">
            <a:extLst>
              <a:ext uri="{FF2B5EF4-FFF2-40B4-BE49-F238E27FC236}">
                <a16:creationId xmlns:a16="http://schemas.microsoft.com/office/drawing/2014/main" id="{992B5E77-6787-4675-B656-C1A12DF9A27B}"/>
              </a:ext>
            </a:extLst>
          </p:cNvPr>
          <p:cNvPicPr>
            <a:picLocks noChangeAspect="1"/>
          </p:cNvPicPr>
          <p:nvPr/>
        </p:nvPicPr>
        <p:blipFill>
          <a:blip r:embed="rId2"/>
          <a:stretch>
            <a:fillRect/>
          </a:stretch>
        </p:blipFill>
        <p:spPr>
          <a:xfrm>
            <a:off x="281797" y="1659"/>
            <a:ext cx="8867954" cy="6854682"/>
          </a:xfrm>
          <a:prstGeom prst="rect">
            <a:avLst/>
          </a:prstGeom>
        </p:spPr>
      </p:pic>
      <p:graphicFrame>
        <p:nvGraphicFramePr>
          <p:cNvPr id="15" name="Table 14">
            <a:extLst>
              <a:ext uri="{FF2B5EF4-FFF2-40B4-BE49-F238E27FC236}">
                <a16:creationId xmlns:a16="http://schemas.microsoft.com/office/drawing/2014/main" id="{757FFBDB-C5DB-4A72-8786-1BC25374D638}"/>
              </a:ext>
            </a:extLst>
          </p:cNvPr>
          <p:cNvGraphicFramePr>
            <a:graphicFrameLocks noGrp="1"/>
          </p:cNvGraphicFramePr>
          <p:nvPr>
            <p:extLst>
              <p:ext uri="{D42A27DB-BD31-4B8C-83A1-F6EECF244321}">
                <p14:modId xmlns:p14="http://schemas.microsoft.com/office/powerpoint/2010/main" val="510063097"/>
              </p:ext>
            </p:extLst>
          </p:nvPr>
        </p:nvGraphicFramePr>
        <p:xfrm>
          <a:off x="1479844" y="1308341"/>
          <a:ext cx="6471860" cy="4473102"/>
        </p:xfrm>
        <a:graphic>
          <a:graphicData uri="http://schemas.openxmlformats.org/drawingml/2006/table">
            <a:tbl>
              <a:tblPr firstRow="1" bandRow="1">
                <a:tableStyleId>{5C22544A-7EE6-4342-B048-85BDC9FD1C3A}</a:tableStyleId>
              </a:tblPr>
              <a:tblGrid>
                <a:gridCol w="3235930">
                  <a:extLst>
                    <a:ext uri="{9D8B030D-6E8A-4147-A177-3AD203B41FA5}">
                      <a16:colId xmlns:a16="http://schemas.microsoft.com/office/drawing/2014/main" val="2040676368"/>
                    </a:ext>
                  </a:extLst>
                </a:gridCol>
                <a:gridCol w="3235930">
                  <a:extLst>
                    <a:ext uri="{9D8B030D-6E8A-4147-A177-3AD203B41FA5}">
                      <a16:colId xmlns:a16="http://schemas.microsoft.com/office/drawing/2014/main" val="3466350768"/>
                    </a:ext>
                  </a:extLst>
                </a:gridCol>
              </a:tblGrid>
              <a:tr h="1640595">
                <a:tc gridSpan="2">
                  <a:txBody>
                    <a:bodyPr/>
                    <a:lstStyle/>
                    <a:p>
                      <a:pPr algn="ctr" rtl="0" fontAlgn="base"/>
                      <a:r>
                        <a:rPr lang="en-US" sz="2000" dirty="0">
                          <a:solidFill>
                            <a:schemeClr val="tx1"/>
                          </a:solidFill>
                          <a:effectLst/>
                        </a:rPr>
                        <a:t>SGP Certification is the Gold Standard in </a:t>
                      </a:r>
                      <a:endParaRPr lang="en-US" dirty="0">
                        <a:solidFill>
                          <a:schemeClr val="tx1"/>
                        </a:solidFill>
                      </a:endParaRPr>
                    </a:p>
                    <a:p>
                      <a:pPr lvl="0" algn="ctr">
                        <a:buNone/>
                      </a:pPr>
                      <a:r>
                        <a:rPr lang="en-US" sz="2000" dirty="0">
                          <a:solidFill>
                            <a:schemeClr val="tx1"/>
                          </a:solidFill>
                          <a:effectLst/>
                        </a:rPr>
                        <a:t>Sustainability for Printers</a:t>
                      </a:r>
                    </a:p>
                    <a:p>
                      <a:pPr lvl="0">
                        <a:buNone/>
                      </a:pPr>
                      <a:endParaRPr lang="en-US" dirty="0">
                        <a:solidFill>
                          <a:schemeClr val="tx1"/>
                        </a:solidFill>
                        <a:effectLst/>
                      </a:endParaRPr>
                    </a:p>
                    <a:p>
                      <a:pPr lvl="0">
                        <a:buNone/>
                      </a:pPr>
                      <a:r>
                        <a:rPr lang="en-US" b="0" dirty="0">
                          <a:solidFill>
                            <a:schemeClr val="tx1"/>
                          </a:solidFill>
                        </a:rPr>
                        <a:t>SGP certification is the only truly holistic sustainability criteria that exists within the print industry, and the only standard created by printers, for printers. Certified printers must demonstrate best practices in the following areas for their entire facilities:​</a:t>
                      </a:r>
                    </a:p>
                  </a:txBody>
                  <a:tcPr>
                    <a:solidFill>
                      <a:schemeClr val="bg1"/>
                    </a:solidFill>
                  </a:tcPr>
                </a:tc>
                <a:tc hMerge="1">
                  <a:txBody>
                    <a:bodyPr/>
                    <a:lstStyle/>
                    <a:p>
                      <a:endParaRPr lang="en-US"/>
                    </a:p>
                  </a:txBody>
                  <a:tcPr/>
                </a:tc>
                <a:extLst>
                  <a:ext uri="{0D108BD9-81ED-4DB2-BD59-A6C34878D82A}">
                    <a16:rowId xmlns:a16="http://schemas.microsoft.com/office/drawing/2014/main" val="3944224339"/>
                  </a:ext>
                </a:extLst>
              </a:tr>
              <a:tr h="2400462">
                <a:tc>
                  <a:txBody>
                    <a:bodyPr/>
                    <a:lstStyle/>
                    <a:p>
                      <a:pPr marL="342900" lvl="0" indent="-342900" rtl="0" fontAlgn="auto">
                        <a:buFont typeface="Arial" panose="020B0604020202020204" pitchFamily="34" charset="0"/>
                        <a:buChar char="•"/>
                      </a:pPr>
                      <a:r>
                        <a:rPr lang="en-US" dirty="0">
                          <a:solidFill>
                            <a:schemeClr val="tx1"/>
                          </a:solidFill>
                          <a:effectLst/>
                        </a:rPr>
                        <a:t>Reducing waste​</a:t>
                      </a:r>
                    </a:p>
                    <a:p>
                      <a:pPr marL="342900" lvl="0" indent="-342900" rtl="0" fontAlgn="base">
                        <a:buFont typeface="Arial" panose="020B0604020202020204" pitchFamily="34" charset="0"/>
                        <a:buChar char="•"/>
                      </a:pPr>
                      <a:r>
                        <a:rPr lang="en-US" dirty="0">
                          <a:solidFill>
                            <a:schemeClr val="tx1"/>
                          </a:solidFill>
                          <a:effectLst/>
                        </a:rPr>
                        <a:t>Eliminating hazardous materials​</a:t>
                      </a:r>
                    </a:p>
                    <a:p>
                      <a:pPr marL="342900" lvl="0" indent="-342900" rtl="0" fontAlgn="base">
                        <a:buFont typeface="Arial" panose="020B0604020202020204" pitchFamily="34" charset="0"/>
                        <a:buChar char="•"/>
                      </a:pPr>
                      <a:r>
                        <a:rPr lang="en-US" dirty="0">
                          <a:solidFill>
                            <a:schemeClr val="tx1"/>
                          </a:solidFill>
                          <a:effectLst/>
                        </a:rPr>
                        <a:t>Increasing recycling​</a:t>
                      </a:r>
                    </a:p>
                    <a:p>
                      <a:pPr marL="342900" lvl="0" indent="-342900" rtl="0" fontAlgn="base">
                        <a:buFont typeface="Arial" panose="020B0604020202020204" pitchFamily="34" charset="0"/>
                        <a:buChar char="•"/>
                      </a:pPr>
                      <a:r>
                        <a:rPr lang="en-US" dirty="0">
                          <a:solidFill>
                            <a:schemeClr val="tx1"/>
                          </a:solidFill>
                          <a:effectLst/>
                        </a:rPr>
                        <a:t>Conserving energy​</a:t>
                      </a:r>
                    </a:p>
                    <a:p>
                      <a:pPr marL="342900" lvl="0" indent="-342900" rtl="0" fontAlgn="base">
                        <a:buFont typeface="Arial" panose="020B0604020202020204" pitchFamily="34" charset="0"/>
                        <a:buChar char="•"/>
                      </a:pPr>
                      <a:r>
                        <a:rPr lang="en-US" dirty="0">
                          <a:solidFill>
                            <a:schemeClr val="tx1"/>
                          </a:solidFill>
                          <a:effectLst/>
                        </a:rPr>
                        <a:t>Sourcing sustainable materials​</a:t>
                      </a:r>
                      <a:endParaRPr lang="en-US" dirty="0">
                        <a:solidFill>
                          <a:schemeClr val="tx1"/>
                        </a:solidFill>
                        <a:effectLst/>
                        <a:latin typeface="Arial"/>
                      </a:endParaRPr>
                    </a:p>
                  </a:txBody>
                  <a:tcPr>
                    <a:solidFill>
                      <a:schemeClr val="bg1"/>
                    </a:solidFill>
                  </a:tcPr>
                </a:tc>
                <a:tc>
                  <a:txBody>
                    <a:bodyPr/>
                    <a:lstStyle/>
                    <a:p>
                      <a:pPr marL="342900" lvl="0" indent="-342900" rtl="0" fontAlgn="auto">
                        <a:buFont typeface="Arial" panose="020B0604020202020204" pitchFamily="34" charset="0"/>
                        <a:buChar char="•"/>
                      </a:pPr>
                      <a:r>
                        <a:rPr lang="en-US" dirty="0">
                          <a:solidFill>
                            <a:schemeClr val="tx1"/>
                          </a:solidFill>
                          <a:effectLst/>
                        </a:rPr>
                        <a:t>Creating a safer workplace​</a:t>
                      </a:r>
                    </a:p>
                    <a:p>
                      <a:pPr marL="342900" lvl="0" indent="-342900" rtl="0" fontAlgn="base">
                        <a:buFont typeface="Arial" panose="020B0604020202020204" pitchFamily="34" charset="0"/>
                        <a:buChar char="•"/>
                      </a:pPr>
                      <a:r>
                        <a:rPr lang="en-US" dirty="0">
                          <a:solidFill>
                            <a:schemeClr val="tx1"/>
                          </a:solidFill>
                          <a:effectLst/>
                        </a:rPr>
                        <a:t>Adopting a comprehensive annual continuous improvement project​</a:t>
                      </a:r>
                    </a:p>
                    <a:p>
                      <a:pPr marL="342900" lvl="0" indent="-342900" rtl="0" fontAlgn="base">
                        <a:buFont typeface="Arial" panose="020B0604020202020204" pitchFamily="34" charset="0"/>
                        <a:buChar char="•"/>
                      </a:pPr>
                      <a:r>
                        <a:rPr lang="en-US" dirty="0">
                          <a:solidFill>
                            <a:schemeClr val="tx1"/>
                          </a:solidFill>
                          <a:effectLst/>
                        </a:rPr>
                        <a:t>Undergoing a third-party recertification audit every two years​</a:t>
                      </a:r>
                      <a:endParaRPr lang="en-US" dirty="0">
                        <a:solidFill>
                          <a:schemeClr val="tx1"/>
                        </a:solidFill>
                        <a:effectLst/>
                        <a:latin typeface="Arial"/>
                      </a:endParaRPr>
                    </a:p>
                  </a:txBody>
                  <a:tcPr>
                    <a:solidFill>
                      <a:schemeClr val="bg1"/>
                    </a:solidFill>
                  </a:tcPr>
                </a:tc>
                <a:extLst>
                  <a:ext uri="{0D108BD9-81ED-4DB2-BD59-A6C34878D82A}">
                    <a16:rowId xmlns:a16="http://schemas.microsoft.com/office/drawing/2014/main" val="3172190151"/>
                  </a:ext>
                </a:extLst>
              </a:tr>
            </a:tbl>
          </a:graphicData>
        </a:graphic>
      </p:graphicFrame>
      <p:pic>
        <p:nvPicPr>
          <p:cNvPr id="7" name="Picture 2" descr="SGP-Logo-No-Web">
            <a:extLst>
              <a:ext uri="{FF2B5EF4-FFF2-40B4-BE49-F238E27FC236}">
                <a16:creationId xmlns:a16="http://schemas.microsoft.com/office/drawing/2014/main" id="{F6FB8AE9-223B-46C1-8997-E92A2DCDAE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061" y="312380"/>
            <a:ext cx="4064595" cy="680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4070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MAddres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B52FC2FF2B4854F96139581BDD66CBD" ma:contentTypeVersion="16" ma:contentTypeDescription="Create a new document." ma:contentTypeScope="" ma:versionID="b93a217bd49d699ac4a36892524a33f8">
  <xsd:schema xmlns:xsd="http://www.w3.org/2001/XMLSchema" xmlns:xs="http://www.w3.org/2001/XMLSchema" xmlns:p="http://schemas.microsoft.com/office/2006/metadata/properties" xmlns:ns1="http://schemas.microsoft.com/sharepoint/v3" xmlns:ns2="3707eec7-8ae7-4ebb-9c74-f699f1cc7d90" xmlns:ns3="3224a29c-7e1f-4611-8a94-a03a02bef6d1" targetNamespace="http://schemas.microsoft.com/office/2006/metadata/properties" ma:root="true" ma:fieldsID="cc0854001ef274e490522c7cb19918dd" ns1:_="" ns2:_="" ns3:_="">
    <xsd:import namespace="http://schemas.microsoft.com/sharepoint/v3"/>
    <xsd:import namespace="3707eec7-8ae7-4ebb-9c74-f699f1cc7d90"/>
    <xsd:import namespace="3224a29c-7e1f-4611-8a94-a03a02bef6d1"/>
    <xsd:element name="properties">
      <xsd:complexType>
        <xsd:sequence>
          <xsd:element name="documentManagement">
            <xsd:complexType>
              <xsd:all>
                <xsd:element ref="ns2:SharedWithUsers" minOccurs="0"/>
                <xsd:element ref="ns1:IMAddres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IMAddress" ma:index="9" nillable="true" ma:displayName="IM Address" ma:internalName="IMAddres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07eec7-8ae7-4ebb-9c74-f699f1cc7d9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internalName="SharingHintHash" ma:readOnly="true">
      <xsd:simpleType>
        <xsd:restriction base="dms:Text"/>
      </xsd:simpleType>
    </xsd:element>
    <xsd:element name="SharedWithDetails" ma:index="11" nillable="true" ma:displayName="Shared With Details" ma:internalName="SharedWithDetails" ma:readOnly="true">
      <xsd:simpleType>
        <xsd:restriction base="dms:Note">
          <xsd:maxLength value="255"/>
        </xsd:restriction>
      </xsd:simpleType>
    </xsd:element>
    <xsd:element name="LastSharedByUser" ma:index="12" nillable="true" ma:displayName="Last Shared By User" ma:description="" ma:internalName="LastSharedByUser" ma:readOnly="true">
      <xsd:simpleType>
        <xsd:restriction base="dms:Note">
          <xsd:maxLength value="255"/>
        </xsd:restriction>
      </xsd:simpleType>
    </xsd:element>
    <xsd:element name="LastSharedByTime" ma:index="13"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224a29c-7e1f-4611-8a94-a03a02bef6d1"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DateTaken" ma:index="16" nillable="true" ma:displayName="MediaServiceDateTaken" ma:description="" ma:hidden="true" ma:internalName="MediaServiceDateTaken" ma:readOnly="true">
      <xsd:simpleType>
        <xsd:restriction base="dms:Text"/>
      </xsd:simpleType>
    </xsd:element>
    <xsd:element name="MediaServiceAutoTags" ma:index="17" nillable="true" ma:displayName="MediaServiceAutoTags" ma:description=""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FEC94E-3691-4178-B923-C1A097F62566}">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5F18127D-3AAA-4742-824B-B75D58B3D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707eec7-8ae7-4ebb-9c74-f699f1cc7d90"/>
    <ds:schemaRef ds:uri="3224a29c-7e1f-4611-8a94-a03a02bef6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CD6897-F640-46D7-B3D2-8D676B2B66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96</TotalTime>
  <Words>78</Words>
  <Application>Microsoft Office PowerPoint</Application>
  <PresentationFormat>On-screen Show (4:3)</PresentationFormat>
  <Paragraphs>29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SGP Value Proposition</dc:title>
  <dc:creator>Timothy Young</dc:creator>
  <cp:lastModifiedBy>Timothy Young</cp:lastModifiedBy>
  <cp:revision>190</cp:revision>
  <dcterms:modified xsi:type="dcterms:W3CDTF">2019-07-25T20:56:50Z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0x0101000B52FC2FF2B4854F96139581BDD66CBD</vt:lpwstr>
  </property>
  <property fmtid="{D5CDD505-2E9C-101B-9397-08002B2CF9AE}" pid="3" name="AuthorIds_UIVersion_13312">
    <vt:lpwstr>11</vt:lpwstr>
  </property>
</Properties>
</file>